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80" r:id="rId3"/>
    <p:sldId id="258" r:id="rId4"/>
    <p:sldId id="283" r:id="rId5"/>
    <p:sldId id="281" r:id="rId6"/>
    <p:sldId id="284" r:id="rId7"/>
    <p:sldId id="282" r:id="rId8"/>
    <p:sldId id="277" r:id="rId9"/>
    <p:sldId id="278" r:id="rId10"/>
    <p:sldId id="274" r:id="rId11"/>
    <p:sldId id="261" r:id="rId12"/>
    <p:sldId id="288" r:id="rId13"/>
    <p:sldId id="287" r:id="rId14"/>
    <p:sldId id="289" r:id="rId15"/>
    <p:sldId id="285" r:id="rId16"/>
    <p:sldId id="286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C5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44" autoAdjust="0"/>
    <p:restoredTop sz="87122"/>
  </p:normalViewPr>
  <p:slideViewPr>
    <p:cSldViewPr snapToGrid="0">
      <p:cViewPr varScale="1">
        <p:scale>
          <a:sx n="77" d="100"/>
          <a:sy n="77" d="100"/>
        </p:scale>
        <p:origin x="1181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tiff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38240-CC38-A14B-A382-B4870A0AA855}" type="datetimeFigureOut">
              <a:rPr kumimoji="1" lang="ko-KR" altLang="en-US" smtClean="0"/>
              <a:t>2019-07-26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604646-F7DB-AF4F-85BB-59D100376FF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6164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04646-F7DB-AF4F-85BB-59D100376FFA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0949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04646-F7DB-AF4F-85BB-59D100376FFA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2220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04646-F7DB-AF4F-85BB-59D100376FFA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63840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8615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5314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219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190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220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500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972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877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837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809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492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C26F5-EA00-4A32-9917-09C56835B16E}" type="datetimeFigureOut">
              <a:rPr lang="ko-KR" altLang="en-US" smtClean="0"/>
              <a:t>2019-07-26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526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8;p1">
            <a:extLst>
              <a:ext uri="{FF2B5EF4-FFF2-40B4-BE49-F238E27FC236}">
                <a16:creationId xmlns:a16="http://schemas.microsoft.com/office/drawing/2014/main" xmlns="" id="{9CE3F89C-A6F3-0448-804C-09B173BB71C7}"/>
              </a:ext>
            </a:extLst>
          </p:cNvPr>
          <p:cNvSpPr txBox="1"/>
          <p:nvPr/>
        </p:nvSpPr>
        <p:spPr>
          <a:xfrm>
            <a:off x="2033433" y="1607775"/>
            <a:ext cx="7801500" cy="17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 dirty="0" err="1">
                <a:latin typeface="Georgia"/>
                <a:ea typeface="Georgia"/>
                <a:cs typeface="Georgia"/>
                <a:sym typeface="Georgia"/>
              </a:rPr>
              <a:t>아이작</a:t>
            </a:r>
            <a:r>
              <a:rPr lang="ko-KR" sz="4800" dirty="0"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lang="ko-KR" sz="4800" dirty="0" smtClean="0">
                <a:latin typeface="Georgia"/>
                <a:ea typeface="Georgia"/>
                <a:cs typeface="Georgia"/>
                <a:sym typeface="Georgia"/>
              </a:rPr>
              <a:t>IS</a:t>
            </a:r>
            <a:r>
              <a:rPr lang="en-US" altLang="ko-KR" sz="4800" dirty="0" smtClean="0">
                <a:latin typeface="Georgia"/>
                <a:ea typeface="Georgia"/>
                <a:cs typeface="Georgia"/>
                <a:sym typeface="Georgia"/>
              </a:rPr>
              <a:t>A</a:t>
            </a:r>
            <a:r>
              <a:rPr lang="ko-KR" sz="4800" dirty="0" smtClean="0">
                <a:latin typeface="Georgia"/>
                <a:ea typeface="Georgia"/>
                <a:cs typeface="Georgia"/>
                <a:sym typeface="Georgia"/>
              </a:rPr>
              <a:t>C</a:t>
            </a:r>
            <a:r>
              <a:rPr lang="ko-KR" sz="4800" dirty="0">
                <a:latin typeface="Georgia"/>
                <a:ea typeface="Georgia"/>
                <a:cs typeface="Georgia"/>
                <a:sym typeface="Georgia"/>
              </a:rPr>
              <a:t>)</a:t>
            </a:r>
            <a:endParaRPr sz="48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" name="Google Shape;89;p1">
            <a:extLst>
              <a:ext uri="{FF2B5EF4-FFF2-40B4-BE49-F238E27FC236}">
                <a16:creationId xmlns:a16="http://schemas.microsoft.com/office/drawing/2014/main" xmlns="" id="{F3632100-0219-3146-90D1-352734D17CBB}"/>
              </a:ext>
            </a:extLst>
          </p:cNvPr>
          <p:cNvSpPr txBox="1"/>
          <p:nvPr/>
        </p:nvSpPr>
        <p:spPr>
          <a:xfrm>
            <a:off x="2033425" y="3791851"/>
            <a:ext cx="7801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ko-KR" sz="2100" b="1" dirty="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Integrated </a:t>
            </a:r>
            <a:r>
              <a:rPr lang="ko-KR" sz="2100" b="1" dirty="0" smtClean="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System for</a:t>
            </a:r>
            <a:r>
              <a:rPr lang="en-US" altLang="ko-KR" sz="2100" b="1" dirty="0" smtClean="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-US" altLang="ko-KR" sz="2100" b="1" dirty="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Answering </a:t>
            </a:r>
            <a:r>
              <a:rPr lang="ko-KR" sz="2100" b="1" dirty="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Customer justice using NLP</a:t>
            </a: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 b="1" dirty="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12조</a:t>
            </a: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" name="Google Shape;90;p1">
            <a:extLst>
              <a:ext uri="{FF2B5EF4-FFF2-40B4-BE49-F238E27FC236}">
                <a16:creationId xmlns:a16="http://schemas.microsoft.com/office/drawing/2014/main" xmlns="" id="{8FD82861-1E75-6F45-BCA7-318DB66A1C2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51075" y="1823101"/>
            <a:ext cx="2149720" cy="19687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010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3.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해결방안 및 효용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871087D3-211A-A545-AE03-985379D6B240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-18075" y="3001339"/>
            <a:ext cx="21156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미해결</a:t>
            </a:r>
            <a:endParaRPr kumimoji="1" lang="en-US" altLang="ko-KR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민원</a:t>
            </a:r>
          </a:p>
        </p:txBody>
      </p:sp>
      <p:sp>
        <p:nvSpPr>
          <p:cNvPr id="3" name="오른쪽 화살표[R] 2">
            <a:extLst>
              <a:ext uri="{FF2B5EF4-FFF2-40B4-BE49-F238E27FC236}">
                <a16:creationId xmlns:a16="http://schemas.microsoft.com/office/drawing/2014/main" xmlns="" id="{36B15F40-7B5C-874B-A998-61F80318C79A}"/>
              </a:ext>
            </a:extLst>
          </p:cNvPr>
          <p:cNvSpPr/>
          <p:nvPr/>
        </p:nvSpPr>
        <p:spPr>
          <a:xfrm>
            <a:off x="2051548" y="3211005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576EAC77-9C2C-4C4C-B043-D34CE2CBB4F8}"/>
              </a:ext>
            </a:extLst>
          </p:cNvPr>
          <p:cNvSpPr txBox="1"/>
          <p:nvPr/>
        </p:nvSpPr>
        <p:spPr>
          <a:xfrm>
            <a:off x="2739958" y="4748275"/>
            <a:ext cx="2629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타기관</a:t>
            </a:r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연계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D6EED6E7-06BC-3546-911D-37041B79A76C}"/>
              </a:ext>
            </a:extLst>
          </p:cNvPr>
          <p:cNvSpPr txBox="1"/>
          <p:nvPr/>
        </p:nvSpPr>
        <p:spPr>
          <a:xfrm>
            <a:off x="2739958" y="5606735"/>
            <a:ext cx="2629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다양한 분쟁 기관 통합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구조적 문제 해결</a:t>
            </a:r>
            <a:r>
              <a:rPr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6E1C75EE-EDBF-7840-BFB4-737F8C9B6E05}"/>
              </a:ext>
            </a:extLst>
          </p:cNvPr>
          <p:cNvSpPr txBox="1"/>
          <p:nvPr/>
        </p:nvSpPr>
        <p:spPr>
          <a:xfrm>
            <a:off x="6616764" y="4748275"/>
            <a:ext cx="2629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해결 단계 단축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37451D8C-DB20-5342-A47E-39E68E0217C1}"/>
              </a:ext>
            </a:extLst>
          </p:cNvPr>
          <p:cNvSpPr txBox="1"/>
          <p:nvPr/>
        </p:nvSpPr>
        <p:spPr>
          <a:xfrm>
            <a:off x="6378492" y="5609272"/>
            <a:ext cx="2968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문제 해결 보장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8B480B9C-66F0-3E49-98C6-020D4B1721DC}"/>
              </a:ext>
            </a:extLst>
          </p:cNvPr>
          <p:cNvSpPr txBox="1"/>
          <p:nvPr/>
        </p:nvSpPr>
        <p:spPr>
          <a:xfrm>
            <a:off x="9548210" y="4748275"/>
            <a:ext cx="2629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사회적 목소리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76D09EB9-7B39-6B47-8C90-1647B534E91F}"/>
              </a:ext>
            </a:extLst>
          </p:cNvPr>
          <p:cNvSpPr txBox="1"/>
          <p:nvPr/>
        </p:nvSpPr>
        <p:spPr>
          <a:xfrm>
            <a:off x="9378728" y="5470772"/>
            <a:ext cx="2968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공정한 시장경제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소비자 권익 제고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xmlns="" id="{1BC80F72-76B0-4B49-A6F5-CA0078F04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5873" y="2221593"/>
            <a:ext cx="1839600" cy="183960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xmlns="" id="{236FBFFB-943D-EE44-93A1-D9381CAB57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736" y="2221593"/>
            <a:ext cx="1839600" cy="1839600"/>
          </a:xfrm>
          <a:prstGeom prst="rect">
            <a:avLst/>
          </a:prstGeom>
        </p:spPr>
      </p:pic>
      <p:sp>
        <p:nvSpPr>
          <p:cNvPr id="15" name="오른쪽 화살표[R] 14">
            <a:extLst>
              <a:ext uri="{FF2B5EF4-FFF2-40B4-BE49-F238E27FC236}">
                <a16:creationId xmlns:a16="http://schemas.microsoft.com/office/drawing/2014/main" xmlns="" id="{66992AF2-0BF3-584B-9416-7E88BEAFC354}"/>
              </a:ext>
            </a:extLst>
          </p:cNvPr>
          <p:cNvSpPr/>
          <p:nvPr/>
        </p:nvSpPr>
        <p:spPr>
          <a:xfrm>
            <a:off x="5804020" y="3211004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xmlns="" id="{606024D3-5E0D-C24B-82C1-CBA4219603FF}"/>
              </a:ext>
            </a:extLst>
          </p:cNvPr>
          <p:cNvCxnSpPr/>
          <p:nvPr/>
        </p:nvCxnSpPr>
        <p:spPr>
          <a:xfrm>
            <a:off x="9346828" y="1477535"/>
            <a:ext cx="0" cy="4813615"/>
          </a:xfrm>
          <a:prstGeom prst="line">
            <a:avLst/>
          </a:prstGeom>
          <a:ln>
            <a:solidFill>
              <a:schemeClr val="bg1">
                <a:lumMod val="8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xmlns="" id="{C9EAC106-CF88-704F-A520-98654094577D}"/>
              </a:ext>
            </a:extLst>
          </p:cNvPr>
          <p:cNvCxnSpPr/>
          <p:nvPr/>
        </p:nvCxnSpPr>
        <p:spPr>
          <a:xfrm>
            <a:off x="6953736" y="5271495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xmlns="" id="{77B5E012-612A-2F45-8FE7-F9D6FCE5E182}"/>
              </a:ext>
            </a:extLst>
          </p:cNvPr>
          <p:cNvCxnSpPr/>
          <p:nvPr/>
        </p:nvCxnSpPr>
        <p:spPr>
          <a:xfrm>
            <a:off x="9943097" y="5271495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xmlns="" id="{2B78FAF7-3A3A-FF43-8E5A-70F4C31CD658}"/>
              </a:ext>
            </a:extLst>
          </p:cNvPr>
          <p:cNvCxnSpPr/>
          <p:nvPr/>
        </p:nvCxnSpPr>
        <p:spPr>
          <a:xfrm>
            <a:off x="3065705" y="5268958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94C65343-C84A-C74E-A77F-18692DD9AA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2214" y="1831913"/>
            <a:ext cx="2062811" cy="206281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423ADCE5-FBAA-154A-AD75-0327A787A9F8}"/>
              </a:ext>
            </a:extLst>
          </p:cNvPr>
          <p:cNvSpPr/>
          <p:nvPr/>
        </p:nvSpPr>
        <p:spPr>
          <a:xfrm>
            <a:off x="3908086" y="3053128"/>
            <a:ext cx="1461245" cy="8246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xmlns="" id="{61B35C15-38AE-DD4B-89B1-D2D79ACBE94F}"/>
              </a:ext>
            </a:extLst>
          </p:cNvPr>
          <p:cNvCxnSpPr/>
          <p:nvPr/>
        </p:nvCxnSpPr>
        <p:spPr>
          <a:xfrm>
            <a:off x="3654616" y="3135729"/>
            <a:ext cx="1011435" cy="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[R] 30">
            <a:extLst>
              <a:ext uri="{FF2B5EF4-FFF2-40B4-BE49-F238E27FC236}">
                <a16:creationId xmlns:a16="http://schemas.microsoft.com/office/drawing/2014/main" xmlns="" id="{919D61A7-B645-BC47-90CD-41D9BAB48D50}"/>
              </a:ext>
            </a:extLst>
          </p:cNvPr>
          <p:cNvCxnSpPr>
            <a:cxnSpLocks/>
          </p:cNvCxnSpPr>
          <p:nvPr/>
        </p:nvCxnSpPr>
        <p:spPr>
          <a:xfrm flipV="1">
            <a:off x="4635895" y="2983545"/>
            <a:ext cx="0" cy="181053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D769C04-1E61-2B4F-8E83-CD59FDC84C26}"/>
              </a:ext>
            </a:extLst>
          </p:cNvPr>
          <p:cNvSpPr/>
          <p:nvPr/>
        </p:nvSpPr>
        <p:spPr>
          <a:xfrm>
            <a:off x="3889664" y="3049315"/>
            <a:ext cx="701565" cy="45719"/>
          </a:xfrm>
          <a:prstGeom prst="rect">
            <a:avLst/>
          </a:prstGeom>
          <a:solidFill>
            <a:srgbClr val="C6C5CA"/>
          </a:solidFill>
          <a:ln>
            <a:solidFill>
              <a:srgbClr val="C6C5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2F8DC045-1E32-F74C-B776-458D789242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7805" y="2940156"/>
            <a:ext cx="1251515" cy="125151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1BFF1F69-52DF-6743-A8A6-32E28432A94C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8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384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3" y="143183"/>
            <a:ext cx="2887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4.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프로젝트 기술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947F741E-7221-B246-A633-A85A3204AF45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978C811-E4BF-5E4A-BAB0-60C613415047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9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856569" y="1719191"/>
            <a:ext cx="21156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System</a:t>
            </a:r>
          </a:p>
          <a:p>
            <a:pPr algn="ctr"/>
            <a:r>
              <a:rPr kumimoji="1" lang="en-US" altLang="ko-KR" sz="3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Framework</a:t>
            </a:r>
            <a:endParaRPr kumimoji="1" lang="ko-KR" altLang="en-US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4759326" y="1861911"/>
            <a:ext cx="21156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NLP </a:t>
            </a:r>
            <a:r>
              <a:rPr kumimoji="1" lang="ko-KR" altLang="en-US" sz="3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기술</a:t>
            </a:r>
            <a:endParaRPr kumimoji="1" lang="ko-KR" altLang="en-US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8662083" y="1871591"/>
            <a:ext cx="28474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시스템 한글화</a:t>
            </a:r>
            <a:endParaRPr kumimoji="1" lang="ko-KR" altLang="en-US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1026" name="Picture 2" descr="https://lh4.googleusercontent.com/B4yqFg9gC9DVPyJGDn-nFPmoppXFdk2m8ZH3w9fqWYhQQtAb6LxVTfLNIi281ZeAqk38MpXoXN8v97DcDhhE0HpVicey9xrLrW-IEFk5FzeSJ1LLXnytwWpLZJBnsC3Gm0bvpM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8048" y="3166269"/>
            <a:ext cx="2095500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salesforc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120" y="3225838"/>
            <a:ext cx="3684081" cy="2578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806031" y="3362097"/>
            <a:ext cx="247966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/>
              <a:t>[</a:t>
            </a:r>
            <a:r>
              <a:rPr lang="ko-KR" altLang="en-US" sz="2000" dirty="0" smtClean="0"/>
              <a:t>논문</a:t>
            </a:r>
            <a:r>
              <a:rPr lang="en-US" altLang="ko-KR" sz="2000" dirty="0" smtClean="0"/>
              <a:t>]</a:t>
            </a:r>
          </a:p>
          <a:p>
            <a:r>
              <a:rPr lang="en-US" sz="2000" dirty="0" smtClean="0"/>
              <a:t>MEANS</a:t>
            </a:r>
            <a:r>
              <a:rPr lang="en-US" sz="2000" dirty="0"/>
              <a:t>: A medical question-answering system combining NLP techniques </a:t>
            </a:r>
            <a:endParaRPr lang="en-US" sz="2000" dirty="0" smtClean="0"/>
          </a:p>
          <a:p>
            <a:r>
              <a:rPr lang="en-US" sz="2000" dirty="0" smtClean="0"/>
              <a:t>and </a:t>
            </a:r>
            <a:r>
              <a:rPr lang="en-US" sz="2000" dirty="0"/>
              <a:t>semantic Web technologies</a:t>
            </a:r>
          </a:p>
        </p:txBody>
      </p:sp>
    </p:spTree>
    <p:extLst>
      <p:ext uri="{BB962C8B-B14F-4D97-AF65-F5344CB8AC3E}">
        <p14:creationId xmlns:p14="http://schemas.microsoft.com/office/powerpoint/2010/main" val="753082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3" y="143183"/>
            <a:ext cx="2887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4.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프로젝트 기술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947F741E-7221-B246-A633-A85A3204AF45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978C811-E4BF-5E4A-BAB0-60C613415047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9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4178648" y="1254684"/>
            <a:ext cx="38347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데이터 전환 단계</a:t>
            </a:r>
            <a:endParaRPr kumimoji="1" lang="ko-KR" altLang="en-US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2939568" y="3853561"/>
            <a:ext cx="38347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[RDF Annotation]</a:t>
            </a:r>
          </a:p>
          <a:p>
            <a:pPr algn="ctr"/>
            <a:r>
              <a:rPr kumimoji="1" lang="ko-KR" altLang="en-US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최소한의 단어</a:t>
            </a:r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/</a:t>
            </a:r>
            <a:r>
              <a:rPr kumimoji="1" lang="ko-KR" altLang="en-US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데이터만 추출</a:t>
            </a:r>
            <a:endParaRPr kumimoji="1" lang="en-US" altLang="ko-KR" sz="2000" dirty="0" smtClean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Ex)</a:t>
            </a:r>
            <a:r>
              <a:rPr lang="ko-KR" altLang="en-US" sz="2000" dirty="0"/>
              <a:t> 상황</a:t>
            </a:r>
            <a:r>
              <a:rPr lang="en-US" altLang="ko-KR" sz="2000" dirty="0"/>
              <a:t>, </a:t>
            </a:r>
            <a:r>
              <a:rPr lang="ko-KR" altLang="en-US" sz="2000" dirty="0"/>
              <a:t>문제</a:t>
            </a:r>
            <a:r>
              <a:rPr lang="en-US" altLang="ko-KR" sz="2000" dirty="0"/>
              <a:t>, </a:t>
            </a:r>
            <a:r>
              <a:rPr lang="ko-KR" altLang="en-US" sz="2000" dirty="0"/>
              <a:t>제품</a:t>
            </a:r>
            <a:r>
              <a:rPr lang="en-US" altLang="ko-KR" sz="2000" dirty="0"/>
              <a:t>, </a:t>
            </a:r>
            <a:r>
              <a:rPr lang="ko-KR" altLang="en-US" sz="2000" dirty="0"/>
              <a:t>날짜 </a:t>
            </a:r>
            <a:endParaRPr kumimoji="1" lang="ko-KR" altLang="en-US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7604329" y="3853560"/>
            <a:ext cx="38347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[Entity Recognition]</a:t>
            </a:r>
          </a:p>
          <a:p>
            <a:pPr algn="ctr"/>
            <a:r>
              <a:rPr kumimoji="1" lang="ko-KR" altLang="en-US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추출한 단어들</a:t>
            </a:r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, </a:t>
            </a:r>
            <a:r>
              <a:rPr kumimoji="1" lang="ko-KR" altLang="en-US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그리고 답변 간의 관계 형성 </a:t>
            </a:r>
            <a:endParaRPr kumimoji="1" lang="en-US" altLang="ko-KR" sz="2000" dirty="0" smtClean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lang="en-US" altLang="ko-KR" sz="2000" dirty="0"/>
              <a:t>p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답변 </a:t>
            </a:r>
            <a:r>
              <a:rPr lang="en-US" altLang="ko-KR" sz="2000" dirty="0"/>
              <a:t>| </a:t>
            </a:r>
            <a:r>
              <a:rPr lang="ko-KR" altLang="en-US" sz="2000" dirty="0"/>
              <a:t>상황</a:t>
            </a:r>
            <a:r>
              <a:rPr lang="en-US" altLang="ko-KR" sz="2000" dirty="0"/>
              <a:t>, </a:t>
            </a:r>
            <a:r>
              <a:rPr lang="ko-KR" altLang="en-US" sz="2000" dirty="0"/>
              <a:t>문제</a:t>
            </a:r>
            <a:r>
              <a:rPr lang="en-US" altLang="ko-KR" sz="2000" dirty="0"/>
              <a:t>, </a:t>
            </a:r>
            <a:r>
              <a:rPr lang="ko-KR" altLang="en-US" sz="2000" dirty="0"/>
              <a:t>제품</a:t>
            </a:r>
            <a:r>
              <a:rPr lang="en-US" altLang="ko-KR" sz="2000" dirty="0"/>
              <a:t>, </a:t>
            </a:r>
            <a:r>
              <a:rPr lang="ko-KR" altLang="en-US" sz="2000" dirty="0"/>
              <a:t>날짜</a:t>
            </a:r>
            <a:r>
              <a:rPr lang="en-US" altLang="ko-KR" sz="2000" dirty="0"/>
              <a:t>) </a:t>
            </a:r>
            <a:endParaRPr kumimoji="1" lang="ko-KR" altLang="en-US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-416546" y="3853558"/>
            <a:ext cx="38347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Question</a:t>
            </a:r>
          </a:p>
          <a:p>
            <a:pPr algn="ctr"/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&amp;</a:t>
            </a:r>
          </a:p>
          <a:p>
            <a:pPr algn="ctr"/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Answer</a:t>
            </a:r>
            <a:endParaRPr kumimoji="1" lang="ko-KR" altLang="en-US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오른쪽 화살표[R] 2">
            <a:extLst>
              <a:ext uri="{FF2B5EF4-FFF2-40B4-BE49-F238E27FC236}">
                <a16:creationId xmlns:a16="http://schemas.microsoft.com/office/drawing/2014/main" xmlns="" id="{36B15F40-7B5C-874B-A998-61F80318C79A}"/>
              </a:ext>
            </a:extLst>
          </p:cNvPr>
          <p:cNvSpPr/>
          <p:nvPr/>
        </p:nvSpPr>
        <p:spPr>
          <a:xfrm>
            <a:off x="2196269" y="4118671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오른쪽 화살표[R] 2">
            <a:extLst>
              <a:ext uri="{FF2B5EF4-FFF2-40B4-BE49-F238E27FC236}">
                <a16:creationId xmlns:a16="http://schemas.microsoft.com/office/drawing/2014/main" xmlns="" id="{36B15F40-7B5C-874B-A998-61F80318C79A}"/>
              </a:ext>
            </a:extLst>
          </p:cNvPr>
          <p:cNvSpPr/>
          <p:nvPr/>
        </p:nvSpPr>
        <p:spPr>
          <a:xfrm>
            <a:off x="6769721" y="4118671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>
            <a:off x="485360" y="2930155"/>
            <a:ext cx="11221278" cy="286247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4178648" y="2402940"/>
            <a:ext cx="38347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/>
              <a:t>[</a:t>
            </a:r>
            <a:r>
              <a:rPr lang="en-US" sz="2500" b="1" dirty="0" err="1" smtClean="0"/>
              <a:t>Coattention</a:t>
            </a:r>
            <a:r>
              <a:rPr lang="en-US" sz="2500" b="1" dirty="0" smtClean="0"/>
              <a:t> Encoder]</a:t>
            </a:r>
            <a:endParaRPr kumimoji="1" lang="ko-KR" altLang="en-US" sz="2500" b="1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3836504" y="2097370"/>
            <a:ext cx="4611757" cy="11885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080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3" y="143183"/>
            <a:ext cx="2887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4.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프로젝트 기술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947F741E-7221-B246-A633-A85A3204AF45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978C811-E4BF-5E4A-BAB0-60C613415047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9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253" y="2369488"/>
            <a:ext cx="7041490" cy="38484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4178648" y="1254684"/>
            <a:ext cx="38347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데이터 전환 단계</a:t>
            </a:r>
            <a:endParaRPr kumimoji="1" lang="ko-KR" altLang="en-US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1603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3" y="143183"/>
            <a:ext cx="2887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4.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프로젝트 기술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947F741E-7221-B246-A633-A85A3204AF45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978C811-E4BF-5E4A-BAB0-60C613415047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9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4178648" y="1254684"/>
            <a:ext cx="38347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답변 탐색 단계</a:t>
            </a:r>
            <a:endParaRPr kumimoji="1" lang="ko-KR" altLang="en-US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1614962" y="3742334"/>
            <a:ext cx="20384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Intention</a:t>
            </a:r>
          </a:p>
          <a:p>
            <a:pPr algn="ctr"/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Analysis</a:t>
            </a:r>
          </a:p>
        </p:txBody>
      </p:sp>
      <p:sp>
        <p:nvSpPr>
          <p:cNvPr id="12" name="오른쪽 화살표[R] 2">
            <a:extLst>
              <a:ext uri="{FF2B5EF4-FFF2-40B4-BE49-F238E27FC236}">
                <a16:creationId xmlns:a16="http://schemas.microsoft.com/office/drawing/2014/main" xmlns="" id="{36B15F40-7B5C-874B-A998-61F80318C79A}"/>
              </a:ext>
            </a:extLst>
          </p:cNvPr>
          <p:cNvSpPr/>
          <p:nvPr/>
        </p:nvSpPr>
        <p:spPr>
          <a:xfrm>
            <a:off x="3342577" y="3853558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4324419" y="2837895"/>
            <a:ext cx="38347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MRR (Mean Reciprocal Rank)</a:t>
            </a:r>
          </a:p>
          <a:p>
            <a:pPr algn="ctr"/>
            <a:r>
              <a:rPr kumimoji="1" lang="ko-KR" altLang="en-US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정답에 따른 </a:t>
            </a:r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Penalty </a:t>
            </a:r>
            <a:r>
              <a:rPr kumimoji="1" lang="ko-KR" altLang="en-US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부여하며 학습</a:t>
            </a:r>
            <a:endParaRPr kumimoji="1" lang="ko-KR" altLang="en-US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4324419" y="4096277"/>
            <a:ext cx="38347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[Dynamic Decoder] </a:t>
            </a:r>
            <a:endParaRPr lang="en-US" sz="2000" dirty="0" smtClean="0"/>
          </a:p>
          <a:p>
            <a:pPr algn="ctr"/>
            <a:r>
              <a:rPr kumimoji="1" lang="ko-KR" altLang="en-US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예상 답변을 가정</a:t>
            </a:r>
            <a:r>
              <a:rPr kumimoji="1" lang="en-US" altLang="ko-KR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.</a:t>
            </a:r>
          </a:p>
          <a:p>
            <a:pPr algn="ctr"/>
            <a:r>
              <a:rPr kumimoji="1" lang="ko-KR" altLang="en-US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해당 가정이 변하지 않을 때까지 계속 탐색</a:t>
            </a:r>
            <a:endParaRPr kumimoji="1" lang="ko-KR" altLang="en-US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5" name="오른쪽 화살표[R] 2">
            <a:extLst>
              <a:ext uri="{FF2B5EF4-FFF2-40B4-BE49-F238E27FC236}">
                <a16:creationId xmlns:a16="http://schemas.microsoft.com/office/drawing/2014/main" xmlns="" id="{36B15F40-7B5C-874B-A998-61F80318C79A}"/>
              </a:ext>
            </a:extLst>
          </p:cNvPr>
          <p:cNvSpPr/>
          <p:nvPr/>
        </p:nvSpPr>
        <p:spPr>
          <a:xfrm>
            <a:off x="8524177" y="3853558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8830158" y="3853558"/>
            <a:ext cx="38347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/>
              <a:t>철저한 성능 체크</a:t>
            </a:r>
            <a:endParaRPr kumimoji="1" lang="ko-KR" altLang="en-US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-375248" y="3938887"/>
            <a:ext cx="20384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질문</a:t>
            </a:r>
            <a:endParaRPr kumimoji="1" lang="en-US" altLang="ko-KR" sz="2000" dirty="0" smtClean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8" name="오른쪽 화살표[R] 2">
            <a:extLst>
              <a:ext uri="{FF2B5EF4-FFF2-40B4-BE49-F238E27FC236}">
                <a16:creationId xmlns:a16="http://schemas.microsoft.com/office/drawing/2014/main" xmlns="" id="{36B15F40-7B5C-874B-A998-61F80318C79A}"/>
              </a:ext>
            </a:extLst>
          </p:cNvPr>
          <p:cNvSpPr/>
          <p:nvPr/>
        </p:nvSpPr>
        <p:spPr>
          <a:xfrm>
            <a:off x="1249905" y="3853558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2028228" y="2484824"/>
            <a:ext cx="10002079" cy="318052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71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36080" y="3180080"/>
            <a:ext cx="3947160" cy="2663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2F7FE306-F6F9-6B4B-A7E6-FFF661142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2420" y="1455420"/>
            <a:ext cx="3947159" cy="394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5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36080" y="3180080"/>
            <a:ext cx="3947160" cy="2663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EE9F1D6-7022-B346-B87F-2A4EB77757AC}"/>
              </a:ext>
            </a:extLst>
          </p:cNvPr>
          <p:cNvSpPr txBox="1"/>
          <p:nvPr/>
        </p:nvSpPr>
        <p:spPr>
          <a:xfrm>
            <a:off x="1560576" y="2364472"/>
            <a:ext cx="90708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0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Thank you</a:t>
            </a:r>
            <a:endParaRPr kumimoji="1" lang="ko-KR" altLang="en-US" sz="10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9903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12;g5db1e9532d_1_37">
            <a:extLst>
              <a:ext uri="{FF2B5EF4-FFF2-40B4-BE49-F238E27FC236}">
                <a16:creationId xmlns:a16="http://schemas.microsoft.com/office/drawing/2014/main" xmlns="" id="{65421DC2-A343-054B-99C1-193623A3B18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476425" y="1017650"/>
            <a:ext cx="7458075" cy="4552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83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36080" y="3180080"/>
            <a:ext cx="3947160" cy="2663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B2BDD07-0995-EC4D-9690-A15663FA5F7A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3" name="온라인 미디어 2" descr="동영상">
            <a:hlinkClick r:id="" action="ppaction://media"/>
            <a:extLst>
              <a:ext uri="{FF2B5EF4-FFF2-40B4-BE49-F238E27FC236}">
                <a16:creationId xmlns:a16="http://schemas.microsoft.com/office/drawing/2014/main" xmlns="" id="{C607DF6F-3023-FA40-9BB2-94C1C9FF5D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263756"/>
            <a:ext cx="8128000" cy="4572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9BF55CD-A481-DB49-9809-78DA326CC9E9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8C665BB-5876-AB4B-9107-C7576E020569}"/>
              </a:ext>
            </a:extLst>
          </p:cNvPr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1186527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9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647592" y="2913269"/>
            <a:ext cx="3947160" cy="2663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C25E94D-56E4-3B40-B381-59D089A3521F}"/>
              </a:ext>
            </a:extLst>
          </p:cNvPr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문제점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0E4CF027-16F1-B44C-856E-FBF6F8D1F29C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0D54A288-1A2F-2948-9A07-89F2CE76B430}"/>
              </a:ext>
            </a:extLst>
          </p:cNvPr>
          <p:cNvSpPr txBox="1"/>
          <p:nvPr/>
        </p:nvSpPr>
        <p:spPr>
          <a:xfrm>
            <a:off x="3636818" y="1087120"/>
            <a:ext cx="491836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폭발적인 민원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4CE23D29-1E5C-E247-9C97-408618D01E72}"/>
              </a:ext>
            </a:extLst>
          </p:cNvPr>
          <p:cNvSpPr/>
          <p:nvPr/>
        </p:nvSpPr>
        <p:spPr>
          <a:xfrm>
            <a:off x="4784583" y="1764299"/>
            <a:ext cx="2622834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ko-KR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1,999,370</a:t>
            </a:r>
            <a:r>
              <a:rPr kumimoji="1" lang="ko-KR" altLang="en-US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건</a:t>
            </a:r>
            <a:r>
              <a:rPr kumimoji="1" lang="en-US" altLang="ko-KR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+ </a:t>
            </a:r>
            <a:r>
              <a:rPr lang="el-GR" altLang="ko-KR" sz="2500" b="1" dirty="0">
                <a:ea typeface="NanumSquareOTF" panose="020B0600000101010101" pitchFamily="34" charset="-127"/>
              </a:rPr>
              <a:t>α</a:t>
            </a:r>
            <a:endParaRPr kumimoji="1" lang="ko-KR" altLang="en-US" sz="2500" b="1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3D3838AA-6EF3-7D44-92DD-CCBED66B8D52}"/>
              </a:ext>
            </a:extLst>
          </p:cNvPr>
          <p:cNvSpPr txBox="1"/>
          <p:nvPr/>
        </p:nvSpPr>
        <p:spPr>
          <a:xfrm>
            <a:off x="7644864" y="3990180"/>
            <a:ext cx="3272400" cy="545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100" b="1" dirty="0">
                <a:latin typeface="NanumSquareOTF" panose="020B0600000101010101" pitchFamily="34" charset="-127"/>
                <a:ea typeface="NanumSquareOTF" panose="020B0600000101010101" pitchFamily="34" charset="-127"/>
                <a:cs typeface="Aharoni" panose="02010803020104030203" pitchFamily="2" charset="-79"/>
              </a:rPr>
              <a:t>근로자</a:t>
            </a:r>
            <a:endParaRPr lang="en-US" altLang="ko-KR" sz="2100" b="1" dirty="0">
              <a:latin typeface="NanumSquareOTF" panose="020B0600000101010101" pitchFamily="34" charset="-127"/>
              <a:ea typeface="NanumSquareOTF" panose="020B0600000101010101" pitchFamily="34" charset="-127"/>
              <a:cs typeface="Aharoni" panose="02010803020104030203" pitchFamily="2" charset="-79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A265AAAE-F2C9-3D47-96C8-CD7058C1FE0A}"/>
              </a:ext>
            </a:extLst>
          </p:cNvPr>
          <p:cNvSpPr txBox="1"/>
          <p:nvPr/>
        </p:nvSpPr>
        <p:spPr>
          <a:xfrm>
            <a:off x="1294825" y="3992171"/>
            <a:ext cx="3272400" cy="545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100" b="1" dirty="0">
                <a:latin typeface="NanumSquareOTF" panose="020B0600000101010101" pitchFamily="34" charset="-127"/>
                <a:ea typeface="NanumSquareOTF" panose="020B0600000101010101" pitchFamily="34" charset="-127"/>
                <a:cs typeface="Aharoni" panose="02010803020104030203" pitchFamily="2" charset="-79"/>
              </a:rPr>
              <a:t>소비자</a:t>
            </a:r>
            <a:endParaRPr lang="en-US" altLang="ko-KR" sz="2100" b="1" dirty="0">
              <a:latin typeface="NanumSquareOTF" panose="020B0600000101010101" pitchFamily="34" charset="-127"/>
              <a:ea typeface="NanumSquareOTF" panose="020B0600000101010101" pitchFamily="34" charset="-127"/>
              <a:cs typeface="Aharoni" panose="02010803020104030203" pitchFamily="2" charset="-79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xmlns="" id="{74F91F08-829A-624E-B5D5-E3858B6DA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625" y="2600370"/>
            <a:ext cx="1342800" cy="134280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xmlns="" id="{71FD252C-647C-B748-835E-13ACA534A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268" y="2665759"/>
            <a:ext cx="1265420" cy="12654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6681184-F6E9-A34C-B292-B518BA044F3D}"/>
              </a:ext>
            </a:extLst>
          </p:cNvPr>
          <p:cNvSpPr txBox="1"/>
          <p:nvPr/>
        </p:nvSpPr>
        <p:spPr>
          <a:xfrm>
            <a:off x="1691329" y="4665535"/>
            <a:ext cx="3822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오랜 기다림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보상 시간에 민감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기업의 증거 인멸 가능성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D7AAEA8E-C4B3-954D-A9A5-0608CECE0EAC}"/>
              </a:ext>
            </a:extLst>
          </p:cNvPr>
          <p:cNvSpPr txBox="1"/>
          <p:nvPr/>
        </p:nvSpPr>
        <p:spPr>
          <a:xfrm>
            <a:off x="7903464" y="4665535"/>
            <a:ext cx="3822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중복 질문에 의한 비효율성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8969456D-40F3-E141-8C53-B39B9F83FA45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4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891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C25E94D-56E4-3B40-B381-59D089A3521F}"/>
              </a:ext>
            </a:extLst>
          </p:cNvPr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문제점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0E4CF027-16F1-B44C-856E-FBF6F8D1F29C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pic>
        <p:nvPicPr>
          <p:cNvPr id="17" name="Google Shape;156;g5db1e9532d_3_21">
            <a:extLst>
              <a:ext uri="{FF2B5EF4-FFF2-40B4-BE49-F238E27FC236}">
                <a16:creationId xmlns:a16="http://schemas.microsoft.com/office/drawing/2014/main" xmlns="" id="{7EFF0696-EE45-C24B-90DD-60F15B7D5AC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16000" y="994384"/>
            <a:ext cx="9360000" cy="526102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57;g5db1e9532d_3_21">
            <a:extLst>
              <a:ext uri="{FF2B5EF4-FFF2-40B4-BE49-F238E27FC236}">
                <a16:creationId xmlns:a16="http://schemas.microsoft.com/office/drawing/2014/main" xmlns="" id="{26FF264F-58A9-9A4F-BC46-E2FD4CC325E0}"/>
              </a:ext>
            </a:extLst>
          </p:cNvPr>
          <p:cNvSpPr txBox="1"/>
          <p:nvPr/>
        </p:nvSpPr>
        <p:spPr>
          <a:xfrm>
            <a:off x="5006450" y="6365225"/>
            <a:ext cx="2691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latin typeface="NanumSquareOTF" panose="020B0600000101010101" pitchFamily="34" charset="-127"/>
                <a:ea typeface="NanumSquareOTF" panose="020B0600000101010101" pitchFamily="34" charset="-127"/>
                <a:cs typeface="Malgun Gothic"/>
                <a:sym typeface="Malgun Gothic"/>
              </a:rPr>
              <a:t>→ 화난 소비자</a:t>
            </a:r>
            <a:endParaRPr sz="1800" dirty="0">
              <a:latin typeface="NanumSquareOTF" panose="020B0600000101010101" pitchFamily="34" charset="-127"/>
              <a:ea typeface="NanumSquareOTF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E3BC5190-2FDE-FF41-A457-5A37C0724C7B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743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C25E94D-56E4-3B40-B381-59D089A3521F}"/>
              </a:ext>
            </a:extLst>
          </p:cNvPr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문제점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0E4CF027-16F1-B44C-856E-FBF6F8D1F29C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Google Shape;165;g5db1e9532d_9_2">
            <a:extLst>
              <a:ext uri="{FF2B5EF4-FFF2-40B4-BE49-F238E27FC236}">
                <a16:creationId xmlns:a16="http://schemas.microsoft.com/office/drawing/2014/main" xmlns="" id="{CD3BA064-C40F-FA4D-B556-6FFFB3149154}"/>
              </a:ext>
            </a:extLst>
          </p:cNvPr>
          <p:cNvSpPr txBox="1"/>
          <p:nvPr/>
        </p:nvSpPr>
        <p:spPr>
          <a:xfrm>
            <a:off x="2802150" y="6160750"/>
            <a:ext cx="6604800" cy="8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chemeClr val="dk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Malgun Gothic"/>
                <a:sym typeface="Malgun Gothic"/>
              </a:rPr>
              <a:t>→ </a:t>
            </a:r>
            <a:r>
              <a:rPr lang="ko-KR" sz="1800" dirty="0">
                <a:latin typeface="NanumSquareOTF" panose="020B0600000101010101" pitchFamily="34" charset="-127"/>
                <a:ea typeface="NanumSquareOTF" panose="020B0600000101010101" pitchFamily="34" charset="-127"/>
                <a:cs typeface="Malgun Gothic"/>
                <a:sym typeface="Malgun Gothic"/>
              </a:rPr>
              <a:t> 권한의 부재로 인한 서류 작성 요청과 타 기관 문의 요구</a:t>
            </a:r>
            <a:endParaRPr sz="1800" dirty="0">
              <a:latin typeface="NanumSquareOTF" panose="020B0600000101010101" pitchFamily="34" charset="-127"/>
              <a:ea typeface="NanumSquareOTF" panose="020B0600000101010101" pitchFamily="34" charset="-127"/>
              <a:cs typeface="Malgun Gothic"/>
              <a:sym typeface="Malgun Gothic"/>
            </a:endParaRPr>
          </a:p>
        </p:txBody>
      </p:sp>
      <p:pic>
        <p:nvPicPr>
          <p:cNvPr id="9" name="Google Shape;166;g5db1e9532d_9_2">
            <a:extLst>
              <a:ext uri="{FF2B5EF4-FFF2-40B4-BE49-F238E27FC236}">
                <a16:creationId xmlns:a16="http://schemas.microsoft.com/office/drawing/2014/main" xmlns="" id="{3A6000DC-AF1C-7241-B103-33B842051E3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24550" y="951413"/>
            <a:ext cx="9360000" cy="509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D85C0EC9-077A-094F-A7B0-BCD418742565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3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62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36080" y="2913269"/>
            <a:ext cx="3947160" cy="2663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C25E94D-56E4-3B40-B381-59D089A3521F}"/>
              </a:ext>
            </a:extLst>
          </p:cNvPr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문제점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0E4CF027-16F1-B44C-856E-FBF6F8D1F29C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0D54A288-1A2F-2948-9A07-89F2CE76B430}"/>
              </a:ext>
            </a:extLst>
          </p:cNvPr>
          <p:cNvSpPr txBox="1"/>
          <p:nvPr/>
        </p:nvSpPr>
        <p:spPr>
          <a:xfrm>
            <a:off x="3636818" y="1087120"/>
            <a:ext cx="491836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미해결 민원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4CE23D29-1E5C-E247-9C97-408618D01E72}"/>
              </a:ext>
            </a:extLst>
          </p:cNvPr>
          <p:cNvSpPr/>
          <p:nvPr/>
        </p:nvSpPr>
        <p:spPr>
          <a:xfrm>
            <a:off x="4926448" y="1764299"/>
            <a:ext cx="233910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ko-KR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150,000</a:t>
            </a:r>
            <a:r>
              <a:rPr kumimoji="1" lang="ko-KR" altLang="en-US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건</a:t>
            </a:r>
            <a:r>
              <a:rPr kumimoji="1" lang="en-US" altLang="ko-KR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+ </a:t>
            </a:r>
            <a:r>
              <a:rPr lang="el-GR" altLang="ko-KR" sz="2500" b="1" dirty="0">
                <a:ea typeface="NanumSquareOTF" panose="020B0600000101010101" pitchFamily="34" charset="-127"/>
              </a:rPr>
              <a:t>α</a:t>
            </a:r>
            <a:endParaRPr kumimoji="1" lang="ko-KR" altLang="en-US" sz="2500" b="1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3D3838AA-6EF3-7D44-92DD-CCBED66B8D52}"/>
              </a:ext>
            </a:extLst>
          </p:cNvPr>
          <p:cNvSpPr txBox="1"/>
          <p:nvPr/>
        </p:nvSpPr>
        <p:spPr>
          <a:xfrm>
            <a:off x="7644864" y="3990180"/>
            <a:ext cx="3272400" cy="545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100" b="1" dirty="0">
                <a:latin typeface="NanumSquareOTF" panose="020B0600000101010101" pitchFamily="34" charset="-127"/>
                <a:ea typeface="NanumSquareOTF" panose="020B0600000101010101" pitchFamily="34" charset="-127"/>
                <a:cs typeface="Aharoni" panose="02010803020104030203" pitchFamily="2" charset="-79"/>
              </a:rPr>
              <a:t>근로자</a:t>
            </a:r>
            <a:endParaRPr lang="en-US" altLang="ko-KR" sz="2100" b="1" dirty="0">
              <a:latin typeface="NanumSquareOTF" panose="020B0600000101010101" pitchFamily="34" charset="-127"/>
              <a:ea typeface="NanumSquareOTF" panose="020B0600000101010101" pitchFamily="34" charset="-127"/>
              <a:cs typeface="Aharoni" panose="02010803020104030203" pitchFamily="2" charset="-79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A265AAAE-F2C9-3D47-96C8-CD7058C1FE0A}"/>
              </a:ext>
            </a:extLst>
          </p:cNvPr>
          <p:cNvSpPr txBox="1"/>
          <p:nvPr/>
        </p:nvSpPr>
        <p:spPr>
          <a:xfrm>
            <a:off x="1294825" y="3992171"/>
            <a:ext cx="3272400" cy="545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100" b="1" dirty="0">
                <a:latin typeface="NanumSquareOTF" panose="020B0600000101010101" pitchFamily="34" charset="-127"/>
                <a:ea typeface="NanumSquareOTF" panose="020B0600000101010101" pitchFamily="34" charset="-127"/>
                <a:cs typeface="Aharoni" panose="02010803020104030203" pitchFamily="2" charset="-79"/>
              </a:rPr>
              <a:t>소비자</a:t>
            </a:r>
            <a:endParaRPr lang="en-US" altLang="ko-KR" sz="2100" b="1" dirty="0">
              <a:latin typeface="NanumSquareOTF" panose="020B0600000101010101" pitchFamily="34" charset="-127"/>
              <a:ea typeface="NanumSquareOTF" panose="020B0600000101010101" pitchFamily="34" charset="-127"/>
              <a:cs typeface="Aharoni" panose="02010803020104030203" pitchFamily="2" charset="-79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xmlns="" id="{74F91F08-829A-624E-B5D5-E3858B6DA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625" y="2600370"/>
            <a:ext cx="1342800" cy="134280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xmlns="" id="{71FD252C-647C-B748-835E-13ACA534A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268" y="2665759"/>
            <a:ext cx="1265420" cy="12654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6681184-F6E9-A34C-B292-B518BA044F3D}"/>
              </a:ext>
            </a:extLst>
          </p:cNvPr>
          <p:cNvSpPr txBox="1"/>
          <p:nvPr/>
        </p:nvSpPr>
        <p:spPr>
          <a:xfrm>
            <a:off x="1691329" y="4665535"/>
            <a:ext cx="3822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다른 기관에 재문의</a:t>
            </a:r>
            <a:endParaRPr kumimoji="1" lang="en-US" altLang="ko-KR" dirty="0" smtClean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준비 단계 복잡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소비자들의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불만 폭주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사회 정의의 문제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D7AAEA8E-C4B3-954D-A9A5-0608CECE0EAC}"/>
              </a:ext>
            </a:extLst>
          </p:cNvPr>
          <p:cNvSpPr txBox="1"/>
          <p:nvPr/>
        </p:nvSpPr>
        <p:spPr>
          <a:xfrm>
            <a:off x="7814976" y="4665535"/>
            <a:ext cx="3822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공기업의 구조적인 문제</a:t>
            </a:r>
            <a:endParaRPr kumimoji="1" lang="en-US" altLang="ko-KR" dirty="0" smtClean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불만족스러운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소비자로 인한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    정신적 스트레스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9C6A60FC-58CC-994C-B843-37946C69D2A9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5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919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3.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해결방안 및 효용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871087D3-211A-A545-AE03-985379D6B240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xmlns="" id="{C9EAC106-CF88-704F-A520-98654094577D}"/>
              </a:ext>
            </a:extLst>
          </p:cNvPr>
          <p:cNvCxnSpPr/>
          <p:nvPr/>
        </p:nvCxnSpPr>
        <p:spPr>
          <a:xfrm>
            <a:off x="9261439" y="5270073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xmlns="" id="{A849FEF9-B9E1-E246-85E7-B2CE35010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313" y="2154450"/>
            <a:ext cx="2160000" cy="216000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xmlns="" id="{64117151-73FD-8747-AF8D-7A9C401710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8592" y="2154450"/>
            <a:ext cx="2160000" cy="21600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94172113-A031-204C-916E-D65B6279DB3D}"/>
              </a:ext>
            </a:extLst>
          </p:cNvPr>
          <p:cNvSpPr txBox="1"/>
          <p:nvPr/>
        </p:nvSpPr>
        <p:spPr>
          <a:xfrm>
            <a:off x="8962061" y="4746853"/>
            <a:ext cx="2629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시간 단축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B43C028A-ACD7-8F45-A691-E12CB9B7F2B2}"/>
              </a:ext>
            </a:extLst>
          </p:cNvPr>
          <p:cNvSpPr txBox="1"/>
          <p:nvPr/>
        </p:nvSpPr>
        <p:spPr>
          <a:xfrm>
            <a:off x="8962061" y="5569661"/>
            <a:ext cx="2629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즉각적 대처 가능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시간적 제약 없음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3A1841E-C581-4F4F-A24D-95CB0CB2F80B}"/>
              </a:ext>
            </a:extLst>
          </p:cNvPr>
          <p:cNvSpPr txBox="1"/>
          <p:nvPr/>
        </p:nvSpPr>
        <p:spPr>
          <a:xfrm>
            <a:off x="600566" y="2921168"/>
            <a:ext cx="21156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폭발적인</a:t>
            </a:r>
            <a:endParaRPr kumimoji="1" lang="en-US" altLang="ko-KR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민원</a:t>
            </a:r>
          </a:p>
        </p:txBody>
      </p:sp>
      <p:sp>
        <p:nvSpPr>
          <p:cNvPr id="41" name="오른쪽 화살표[R] 40">
            <a:extLst>
              <a:ext uri="{FF2B5EF4-FFF2-40B4-BE49-F238E27FC236}">
                <a16:creationId xmlns:a16="http://schemas.microsoft.com/office/drawing/2014/main" xmlns="" id="{90D3D500-2524-704F-A8F1-B27A5BD8775B}"/>
              </a:ext>
            </a:extLst>
          </p:cNvPr>
          <p:cNvSpPr/>
          <p:nvPr/>
        </p:nvSpPr>
        <p:spPr>
          <a:xfrm>
            <a:off x="3229940" y="3155793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2" name="오른쪽 화살표[R] 41">
            <a:extLst>
              <a:ext uri="{FF2B5EF4-FFF2-40B4-BE49-F238E27FC236}">
                <a16:creationId xmlns:a16="http://schemas.microsoft.com/office/drawing/2014/main" xmlns="" id="{6E357896-B54C-D242-878C-B1B8579749B3}"/>
              </a:ext>
            </a:extLst>
          </p:cNvPr>
          <p:cNvSpPr/>
          <p:nvPr/>
        </p:nvSpPr>
        <p:spPr>
          <a:xfrm>
            <a:off x="7589151" y="3164937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420FE82D-34C4-3E4D-88C1-53CF121F9EB0}"/>
              </a:ext>
            </a:extLst>
          </p:cNvPr>
          <p:cNvSpPr txBox="1"/>
          <p:nvPr/>
        </p:nvSpPr>
        <p:spPr>
          <a:xfrm>
            <a:off x="3764895" y="4756321"/>
            <a:ext cx="382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자동 </a:t>
            </a:r>
            <a:r>
              <a:rPr lang="en-US" altLang="ko-KR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Q&amp;A</a:t>
            </a:r>
            <a:endParaRPr lang="ko-KR" altLang="en-US" sz="28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44" name="직선 연결선[R] 43">
            <a:extLst>
              <a:ext uri="{FF2B5EF4-FFF2-40B4-BE49-F238E27FC236}">
                <a16:creationId xmlns:a16="http://schemas.microsoft.com/office/drawing/2014/main" xmlns="" id="{70953128-125D-8D4B-9C68-C30EE4EBA414}"/>
              </a:ext>
            </a:extLst>
          </p:cNvPr>
          <p:cNvCxnSpPr/>
          <p:nvPr/>
        </p:nvCxnSpPr>
        <p:spPr>
          <a:xfrm>
            <a:off x="4678347" y="5276301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58CB505C-3AE3-9547-A8E3-ED8E4A17D7B5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6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050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3.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해결방안 및 효용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871087D3-211A-A545-AE03-985379D6B240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4F42AF5-FE1C-A346-A116-4B1FB3AB9814}"/>
              </a:ext>
            </a:extLst>
          </p:cNvPr>
          <p:cNvSpPr txBox="1"/>
          <p:nvPr/>
        </p:nvSpPr>
        <p:spPr>
          <a:xfrm>
            <a:off x="600566" y="2921168"/>
            <a:ext cx="21156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폭발적인</a:t>
            </a:r>
            <a:endParaRPr kumimoji="1" lang="en-US" altLang="ko-KR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민원</a:t>
            </a:r>
          </a:p>
        </p:txBody>
      </p:sp>
      <p:sp>
        <p:nvSpPr>
          <p:cNvPr id="3" name="오른쪽 화살표[R] 2">
            <a:extLst>
              <a:ext uri="{FF2B5EF4-FFF2-40B4-BE49-F238E27FC236}">
                <a16:creationId xmlns:a16="http://schemas.microsoft.com/office/drawing/2014/main" xmlns="" id="{36B15F40-7B5C-874B-A998-61F80318C79A}"/>
              </a:ext>
            </a:extLst>
          </p:cNvPr>
          <p:cNvSpPr/>
          <p:nvPr/>
        </p:nvSpPr>
        <p:spPr>
          <a:xfrm>
            <a:off x="3229940" y="3155793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오른쪽 화살표[R] 14">
            <a:extLst>
              <a:ext uri="{FF2B5EF4-FFF2-40B4-BE49-F238E27FC236}">
                <a16:creationId xmlns:a16="http://schemas.microsoft.com/office/drawing/2014/main" xmlns="" id="{66992AF2-0BF3-584B-9416-7E88BEAFC354}"/>
              </a:ext>
            </a:extLst>
          </p:cNvPr>
          <p:cNvSpPr/>
          <p:nvPr/>
        </p:nvSpPr>
        <p:spPr>
          <a:xfrm>
            <a:off x="7589151" y="3164937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xmlns="" id="{C9EAC106-CF88-704F-A520-98654094577D}"/>
              </a:ext>
            </a:extLst>
          </p:cNvPr>
          <p:cNvCxnSpPr/>
          <p:nvPr/>
        </p:nvCxnSpPr>
        <p:spPr>
          <a:xfrm>
            <a:off x="9261439" y="5270073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94172113-A031-204C-916E-D65B6279DB3D}"/>
              </a:ext>
            </a:extLst>
          </p:cNvPr>
          <p:cNvSpPr txBox="1"/>
          <p:nvPr/>
        </p:nvSpPr>
        <p:spPr>
          <a:xfrm>
            <a:off x="8962061" y="4746853"/>
            <a:ext cx="2629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시간 단축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B43C028A-ACD7-8F45-A691-E12CB9B7F2B2}"/>
              </a:ext>
            </a:extLst>
          </p:cNvPr>
          <p:cNvSpPr txBox="1"/>
          <p:nvPr/>
        </p:nvSpPr>
        <p:spPr>
          <a:xfrm>
            <a:off x="8962061" y="5611313"/>
            <a:ext cx="2629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분산된 정보를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한번에 처리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95AB21A6-9B0F-F444-8B89-B74AE0B5D242}"/>
              </a:ext>
            </a:extLst>
          </p:cNvPr>
          <p:cNvSpPr txBox="1"/>
          <p:nvPr/>
        </p:nvSpPr>
        <p:spPr>
          <a:xfrm>
            <a:off x="3764895" y="4756321"/>
            <a:ext cx="382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통합적 솔루션 제공</a:t>
            </a:r>
          </a:p>
        </p:txBody>
      </p:sp>
      <p:cxnSp>
        <p:nvCxnSpPr>
          <p:cNvPr id="39" name="직선 연결선[R] 38">
            <a:extLst>
              <a:ext uri="{FF2B5EF4-FFF2-40B4-BE49-F238E27FC236}">
                <a16:creationId xmlns:a16="http://schemas.microsoft.com/office/drawing/2014/main" xmlns="" id="{5ACD9CA7-BD18-F741-9B7C-D55126C980A6}"/>
              </a:ext>
            </a:extLst>
          </p:cNvPr>
          <p:cNvCxnSpPr/>
          <p:nvPr/>
        </p:nvCxnSpPr>
        <p:spPr>
          <a:xfrm>
            <a:off x="4678347" y="5276301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50345B3-B13D-A340-A6ED-52D1306F4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8592" y="2163918"/>
            <a:ext cx="2160000" cy="2160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xmlns="" id="{3B317AB6-DCC1-A746-88CE-ABEDE8320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5141" y="2163918"/>
            <a:ext cx="2160000" cy="216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F2EC4A68-3B1B-6F46-A4A9-8CBDAFD9E6A6}"/>
              </a:ext>
            </a:extLst>
          </p:cNvPr>
          <p:cNvSpPr txBox="1"/>
          <p:nvPr/>
        </p:nvSpPr>
        <p:spPr>
          <a:xfrm>
            <a:off x="4362336" y="5611313"/>
            <a:ext cx="2629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관련 법규와 </a:t>
            </a:r>
            <a:r>
              <a:rPr lang="ko-KR" altLang="en-US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해결 기준</a:t>
            </a:r>
            <a:r>
              <a:rPr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</a:p>
          <a:p>
            <a:pPr algn="ctr"/>
            <a:r>
              <a:rPr lang="ko-KR" altLang="en-US" dirty="0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t>해결 절차를 </a:t>
            </a:r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한번에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A4A6F40-66B0-8A4B-93DF-8A5A0E8C8F26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7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605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313</Words>
  <Application>Microsoft Office PowerPoint</Application>
  <PresentationFormat>와이드스크린</PresentationFormat>
  <Paragraphs>108</Paragraphs>
  <Slides>16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Aharoni</vt:lpstr>
      <vt:lpstr>Average</vt:lpstr>
      <vt:lpstr>NanumSquareOTF</vt:lpstr>
      <vt:lpstr>Malgun Gothic</vt:lpstr>
      <vt:lpstr>Malgun Gothic</vt:lpstr>
      <vt:lpstr>Arial</vt:lpstr>
      <vt:lpstr>Georgia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지영</dc:creator>
  <cp:lastModifiedBy>Kwak Gieun</cp:lastModifiedBy>
  <cp:revision>44</cp:revision>
  <cp:lastPrinted>2019-07-25T17:43:48Z</cp:lastPrinted>
  <dcterms:created xsi:type="dcterms:W3CDTF">2019-07-25T10:59:44Z</dcterms:created>
  <dcterms:modified xsi:type="dcterms:W3CDTF">2019-07-26T05:08:14Z</dcterms:modified>
</cp:coreProperties>
</file>

<file path=docProps/thumbnail.jpeg>
</file>